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321" r:id="rId5"/>
    <p:sldId id="322" r:id="rId6"/>
    <p:sldId id="323" r:id="rId7"/>
    <p:sldId id="259" r:id="rId8"/>
    <p:sldId id="260" r:id="rId9"/>
    <p:sldId id="261" r:id="rId10"/>
    <p:sldId id="262" r:id="rId11"/>
    <p:sldId id="263" r:id="rId12"/>
    <p:sldId id="266" r:id="rId13"/>
    <p:sldId id="267" r:id="rId14"/>
    <p:sldId id="268" r:id="rId15"/>
    <p:sldId id="269" r:id="rId16"/>
    <p:sldId id="270" r:id="rId17"/>
    <p:sldId id="271" r:id="rId18"/>
    <p:sldId id="264" r:id="rId19"/>
    <p:sldId id="265" r:id="rId20"/>
    <p:sldId id="272" r:id="rId21"/>
    <p:sldId id="273" r:id="rId22"/>
    <p:sldId id="274" r:id="rId23"/>
    <p:sldId id="275" r:id="rId24"/>
    <p:sldId id="317" r:id="rId25"/>
    <p:sldId id="276" r:id="rId26"/>
    <p:sldId id="277" r:id="rId27"/>
    <p:sldId id="278" r:id="rId28"/>
    <p:sldId id="279" r:id="rId29"/>
    <p:sldId id="280" r:id="rId30"/>
    <p:sldId id="281" r:id="rId31"/>
    <p:sldId id="282" r:id="rId32"/>
    <p:sldId id="283" r:id="rId33"/>
    <p:sldId id="284" r:id="rId34"/>
    <p:sldId id="285" r:id="rId35"/>
    <p:sldId id="286" r:id="rId36"/>
    <p:sldId id="289" r:id="rId37"/>
    <p:sldId id="288"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4"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uario de Windows" initials="UdW"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3" autoAdjust="0"/>
    <p:restoredTop sz="94674" autoAdjust="0"/>
  </p:normalViewPr>
  <p:slideViewPr>
    <p:cSldViewPr snapToGrid="0" snapToObjects="1">
      <p:cViewPr varScale="1">
        <p:scale>
          <a:sx n="88" d="100"/>
          <a:sy n="88" d="100"/>
        </p:scale>
        <p:origin x="-557" y="-77"/>
      </p:cViewPr>
      <p:guideLst>
        <p:guide orient="horz" pos="2160"/>
        <p:guide pos="3840"/>
      </p:guideLst>
    </p:cSldViewPr>
  </p:slideViewPr>
  <p:outlineViewPr>
    <p:cViewPr>
      <p:scale>
        <a:sx n="33" d="100"/>
        <a:sy n="33" d="100"/>
      </p:scale>
      <p:origin x="14" y="43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Editar los estilos de texto del patrón
Segundo nivel
Tercer nivel
Cuarto nivel
Quinto nivel</a:t>
            </a:r>
            <a:endParaRPr lang="en-US" dirty="0"/>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dirty="0"/>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dirty="0"/>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dirty="0"/>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9/25/2018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dirty="0"/>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dirty="0"/>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dirty="0"/>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9/25/2018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
Segundo nivel
Tercer nivel
Cuarto nivel
Quinto nivel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dirty="0"/>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los estilos de texto del patrón
Segundo nivel
Tercer nivel
Cuarto nivel
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9/25/2018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9/25/2018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9/25/2018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
Segundo nivel
Tercer nivel
Cuarto nivel
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sp>
        <p:nvSpPr>
          <p:cNvPr id="7" name="Date Placeholder 4"/>
          <p:cNvSpPr>
            <a:spLocks noGrp="1"/>
          </p:cNvSpPr>
          <p:nvPr>
            <p:ph type="dt" sz="half" idx="10"/>
          </p:nvPr>
        </p:nvSpPr>
        <p:spPr/>
        <p:txBody>
          <a:bodyPr/>
          <a:lstStyle/>
          <a:p>
            <a:fld id="{4509A250-FF31-4206-8172-F9D3106AACB1}" type="datetimeFigureOut">
              <a:rPr lang="en-US" dirty="0"/>
              <a:t>9/25/2018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9/25/2018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240BB53-299D-4B42-BC8A-0DC4AA2C2A53}"/>
              </a:ext>
            </a:extLst>
          </p:cNvPr>
          <p:cNvSpPr>
            <a:spLocks noGrp="1"/>
          </p:cNvSpPr>
          <p:nvPr>
            <p:ph type="ctrTitle"/>
          </p:nvPr>
        </p:nvSpPr>
        <p:spPr/>
        <p:txBody>
          <a:bodyPr/>
          <a:lstStyle/>
          <a:p>
            <a:pPr algn="ctr"/>
            <a:r>
              <a:rPr lang="es-ES" dirty="0"/>
              <a:t>EL DÍA DEL SEÑOR Y LA EUCARISTÍA </a:t>
            </a:r>
            <a:br>
              <a:rPr lang="es-ES" dirty="0"/>
            </a:br>
            <a:endParaRPr lang="es-ES" dirty="0"/>
          </a:p>
        </p:txBody>
      </p:sp>
      <p:sp>
        <p:nvSpPr>
          <p:cNvPr id="3" name="Subtítulo 2">
            <a:extLst>
              <a:ext uri="{FF2B5EF4-FFF2-40B4-BE49-F238E27FC236}">
                <a16:creationId xmlns:a16="http://schemas.microsoft.com/office/drawing/2014/main" xmlns="" id="{6A1CB042-DBA3-8644-AC03-E44071FE519A}"/>
              </a:ext>
            </a:extLst>
          </p:cNvPr>
          <p:cNvSpPr>
            <a:spLocks noGrp="1"/>
          </p:cNvSpPr>
          <p:nvPr>
            <p:ph type="subTitle" idx="1"/>
          </p:nvPr>
        </p:nvSpPr>
        <p:spPr/>
        <p:txBody>
          <a:bodyPr>
            <a:normAutofit lnSpcReduction="10000"/>
          </a:bodyPr>
          <a:lstStyle/>
          <a:p>
            <a:pPr algn="ctr"/>
            <a:r>
              <a:rPr lang="es-ES" sz="2400" b="1" dirty="0"/>
              <a:t>“Sin el domingo no podemos vivir”</a:t>
            </a:r>
            <a:endParaRPr lang="es-ES" b="1" dirty="0"/>
          </a:p>
          <a:p>
            <a:pPr algn="ctr"/>
            <a:r>
              <a:rPr lang="es-ES" dirty="0"/>
              <a:t>Documento </a:t>
            </a:r>
          </a:p>
          <a:p>
            <a:endParaRPr lang="es-ES" dirty="0"/>
          </a:p>
        </p:txBody>
      </p:sp>
    </p:spTree>
    <p:extLst>
      <p:ext uri="{BB962C8B-B14F-4D97-AF65-F5344CB8AC3E}">
        <p14:creationId xmlns:p14="http://schemas.microsoft.com/office/powerpoint/2010/main" val="2460266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74D99919-DC95-7A42-9C06-61609A95B400}"/>
              </a:ext>
            </a:extLst>
          </p:cNvPr>
          <p:cNvSpPr>
            <a:spLocks noGrp="1"/>
          </p:cNvSpPr>
          <p:nvPr>
            <p:ph type="body" idx="1"/>
          </p:nvPr>
        </p:nvSpPr>
        <p:spPr>
          <a:xfrm>
            <a:off x="1427329" y="2403832"/>
            <a:ext cx="8825659" cy="860400"/>
          </a:xfrm>
        </p:spPr>
        <p:txBody>
          <a:bodyPr/>
          <a:lstStyle/>
          <a:p>
            <a:r>
              <a:rPr lang="es-ES" b="1" dirty="0">
                <a:solidFill>
                  <a:schemeClr val="tx1"/>
                </a:solidFill>
              </a:rPr>
              <a:t>1. El contexto del domingo en la sociedad actual. Breves notas. </a:t>
            </a:r>
            <a:endParaRPr lang="es-ES" dirty="0">
              <a:solidFill>
                <a:schemeClr val="tx1"/>
              </a:solidFill>
            </a:endParaRPr>
          </a:p>
          <a:p>
            <a:endParaRPr lang="es-ES" dirty="0"/>
          </a:p>
        </p:txBody>
      </p:sp>
    </p:spTree>
    <p:extLst>
      <p:ext uri="{BB962C8B-B14F-4D97-AF65-F5344CB8AC3E}">
        <p14:creationId xmlns:p14="http://schemas.microsoft.com/office/powerpoint/2010/main" val="238172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923330"/>
          </a:xfrm>
          <a:prstGeom prst="rect">
            <a:avLst/>
          </a:prstGeom>
          <a:noFill/>
        </p:spPr>
        <p:txBody>
          <a:bodyPr wrap="square" rtlCol="0">
            <a:spAutoFit/>
          </a:bodyPr>
          <a:lstStyle/>
          <a:p>
            <a:pPr algn="just"/>
            <a:r>
              <a:rPr lang="es-ES" dirty="0"/>
              <a:t>- El domingo se ha convertido en uno de esos nudos en los que confluyen, no sólo los aspectos religiosos y pastorales, sino también culturales, sociales, laborales y económicos. </a:t>
            </a:r>
          </a:p>
        </p:txBody>
      </p:sp>
    </p:spTree>
    <p:extLst>
      <p:ext uri="{BB962C8B-B14F-4D97-AF65-F5344CB8AC3E}">
        <p14:creationId xmlns:p14="http://schemas.microsoft.com/office/powerpoint/2010/main" val="1208695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923330"/>
          </a:xfrm>
          <a:prstGeom prst="rect">
            <a:avLst/>
          </a:prstGeom>
          <a:noFill/>
        </p:spPr>
        <p:txBody>
          <a:bodyPr wrap="square" rtlCol="0">
            <a:spAutoFit/>
          </a:bodyPr>
          <a:lstStyle/>
          <a:p>
            <a:pPr algn="just"/>
            <a:r>
              <a:rPr lang="es-ES" dirty="0"/>
              <a:t>- El paso de una realidad rural a una realidad industrial y urbana ya fue un cambio muy hondo; hoy, además, el cambio actual es a una “sociedad líquida” (</a:t>
            </a:r>
            <a:r>
              <a:rPr lang="es-ES" dirty="0" err="1"/>
              <a:t>Zygmunt</a:t>
            </a:r>
            <a:r>
              <a:rPr lang="es-ES" dirty="0"/>
              <a:t> </a:t>
            </a:r>
            <a:r>
              <a:rPr lang="es-ES" dirty="0" err="1"/>
              <a:t>Bauman</a:t>
            </a:r>
            <a:r>
              <a:rPr lang="es-ES" dirty="0"/>
              <a:t>), donde todo se mueve y nada permanece. </a:t>
            </a:r>
          </a:p>
        </p:txBody>
      </p:sp>
    </p:spTree>
    <p:extLst>
      <p:ext uri="{BB962C8B-B14F-4D97-AF65-F5344CB8AC3E}">
        <p14:creationId xmlns:p14="http://schemas.microsoft.com/office/powerpoint/2010/main" val="2192469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923330"/>
          </a:xfrm>
          <a:prstGeom prst="rect">
            <a:avLst/>
          </a:prstGeom>
          <a:noFill/>
        </p:spPr>
        <p:txBody>
          <a:bodyPr wrap="square" rtlCol="0">
            <a:spAutoFit/>
          </a:bodyPr>
          <a:lstStyle/>
          <a:p>
            <a:pPr algn="just"/>
            <a:r>
              <a:rPr lang="es-ES" dirty="0"/>
              <a:t>- El domingo y la celebración del Año litúrgico ha sufrido el embate de los tiempos vacacionales, con reclamos turísticos y comerciales muy poderosos unidos a la movilidad y al tiempo de ocio que conllevan. </a:t>
            </a:r>
          </a:p>
        </p:txBody>
      </p:sp>
    </p:spTree>
    <p:extLst>
      <p:ext uri="{BB962C8B-B14F-4D97-AF65-F5344CB8AC3E}">
        <p14:creationId xmlns:p14="http://schemas.microsoft.com/office/powerpoint/2010/main" val="1712521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1200329"/>
          </a:xfrm>
          <a:prstGeom prst="rect">
            <a:avLst/>
          </a:prstGeom>
          <a:noFill/>
        </p:spPr>
        <p:txBody>
          <a:bodyPr wrap="square" rtlCol="0">
            <a:spAutoFit/>
          </a:bodyPr>
          <a:lstStyle/>
          <a:p>
            <a:pPr algn="just"/>
            <a:r>
              <a:rPr lang="es-ES" dirty="0"/>
              <a:t>- El fenómeno de la secularización creciente ha hecho del domingo un día del “hombre autónomo” que explora la naturaleza, que vive el descanso para sí y al que este mundo y sociedad encierran en sí mismo, dejándole muy poca apertura a la transcendencia. </a:t>
            </a:r>
          </a:p>
        </p:txBody>
      </p:sp>
    </p:spTree>
    <p:extLst>
      <p:ext uri="{BB962C8B-B14F-4D97-AF65-F5344CB8AC3E}">
        <p14:creationId xmlns:p14="http://schemas.microsoft.com/office/powerpoint/2010/main" val="2251968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1477328"/>
          </a:xfrm>
          <a:prstGeom prst="rect">
            <a:avLst/>
          </a:prstGeom>
          <a:noFill/>
        </p:spPr>
        <p:txBody>
          <a:bodyPr wrap="square" rtlCol="0">
            <a:spAutoFit/>
          </a:bodyPr>
          <a:lstStyle/>
          <a:p>
            <a:pPr algn="just"/>
            <a:r>
              <a:rPr lang="es-ES" dirty="0"/>
              <a:t>- Bien es verdad que todo ello está teñido, también, de contradicciones y dificultades. Pues tras esas nuevas formas de disfrutar el domingo está el negocio del ocio y el consumismo de los centros comerciales siempre abiertos,  el tiempo libre como exaltación del individualismo, las condiciones laborales extremadamente duras para los trabajadores,… </a:t>
            </a:r>
          </a:p>
        </p:txBody>
      </p:sp>
    </p:spTree>
    <p:extLst>
      <p:ext uri="{BB962C8B-B14F-4D97-AF65-F5344CB8AC3E}">
        <p14:creationId xmlns:p14="http://schemas.microsoft.com/office/powerpoint/2010/main" val="2322920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2862322"/>
          </a:xfrm>
          <a:prstGeom prst="rect">
            <a:avLst/>
          </a:prstGeom>
          <a:noFill/>
        </p:spPr>
        <p:txBody>
          <a:bodyPr wrap="square" rtlCol="0">
            <a:spAutoFit/>
          </a:bodyPr>
          <a:lstStyle/>
          <a:p>
            <a:pPr algn="just"/>
            <a:r>
              <a:rPr lang="es-ES" dirty="0"/>
              <a:t>- Pero no hemos de quedarnos en la desesperanza. En la sociedad en la que nos encontramos, también el hombre de hoy busca la infinitud y desea hallarla. En el fondo, el breve e incompleto análisis anterior que hemos descrito, muestra también la búsqueda del sosiego del espíritu, la familiaridad, la alegría del corazón, la solidaridad con las causas nobles, el disfrute de la belleza de la creación… Porque  todo ello está sembrado en el corazón humano y no podemos dejar de admirarlo y acogerlo. En realidad, como dice el Prefacio dominical X, el hombre y la humanidad buscan “un domingo sin ocaso, en el que la humanidad entera entrará en tu descanso”.</a:t>
            </a:r>
          </a:p>
          <a:p>
            <a:pPr algn="just"/>
            <a:endParaRPr lang="es-ES" dirty="0"/>
          </a:p>
        </p:txBody>
      </p:sp>
    </p:spTree>
    <p:extLst>
      <p:ext uri="{BB962C8B-B14F-4D97-AF65-F5344CB8AC3E}">
        <p14:creationId xmlns:p14="http://schemas.microsoft.com/office/powerpoint/2010/main" val="2244880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1754326"/>
          </a:xfrm>
          <a:prstGeom prst="rect">
            <a:avLst/>
          </a:prstGeom>
          <a:noFill/>
        </p:spPr>
        <p:txBody>
          <a:bodyPr wrap="square" rtlCol="0">
            <a:spAutoFit/>
          </a:bodyPr>
          <a:lstStyle/>
          <a:p>
            <a:pPr algn="just"/>
            <a:r>
              <a:rPr lang="es-ES" dirty="0"/>
              <a:t>- Nos parece muy interesante el esperanzador comentario de nuestros Obispos, expresado ya en el año 1981, para afrontar la pastoral del domingo en el momento actual: “No es la primera vez en la historia de la Iglesia que la celebración del Día del Señor tiene que adaptarse a la situación socio-cultural, y afrontar con decisión no sólo las dificultades, sino también las nuevas oportunidades que se descubren”.</a:t>
            </a:r>
          </a:p>
        </p:txBody>
      </p:sp>
    </p:spTree>
    <p:extLst>
      <p:ext uri="{BB962C8B-B14F-4D97-AF65-F5344CB8AC3E}">
        <p14:creationId xmlns:p14="http://schemas.microsoft.com/office/powerpoint/2010/main" val="3387559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74D99919-DC95-7A42-9C06-61609A95B400}"/>
              </a:ext>
            </a:extLst>
          </p:cNvPr>
          <p:cNvSpPr>
            <a:spLocks noGrp="1"/>
          </p:cNvSpPr>
          <p:nvPr>
            <p:ph type="body" idx="1"/>
          </p:nvPr>
        </p:nvSpPr>
        <p:spPr>
          <a:xfrm>
            <a:off x="1252231" y="2355194"/>
            <a:ext cx="8825659" cy="860400"/>
          </a:xfrm>
        </p:spPr>
        <p:txBody>
          <a:bodyPr/>
          <a:lstStyle/>
          <a:p>
            <a:r>
              <a:rPr lang="es-ES" b="1" dirty="0">
                <a:solidFill>
                  <a:schemeClr val="tx1"/>
                </a:solidFill>
              </a:rPr>
              <a:t>2. El contexto del domingo en la pastoral de la Iglesia, hoy. </a:t>
            </a:r>
            <a:endParaRPr lang="es-ES" dirty="0">
              <a:solidFill>
                <a:schemeClr val="tx1"/>
              </a:solidFill>
            </a:endParaRPr>
          </a:p>
          <a:p>
            <a:endParaRPr lang="es-ES" dirty="0"/>
          </a:p>
        </p:txBody>
      </p:sp>
    </p:spTree>
    <p:extLst>
      <p:ext uri="{BB962C8B-B14F-4D97-AF65-F5344CB8AC3E}">
        <p14:creationId xmlns:p14="http://schemas.microsoft.com/office/powerpoint/2010/main" val="2991740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1200329"/>
          </a:xfrm>
          <a:prstGeom prst="rect">
            <a:avLst/>
          </a:prstGeom>
          <a:noFill/>
        </p:spPr>
        <p:txBody>
          <a:bodyPr wrap="square" rtlCol="0">
            <a:spAutoFit/>
          </a:bodyPr>
          <a:lstStyle/>
          <a:p>
            <a:pPr algn="just"/>
            <a:r>
              <a:rPr lang="es-ES" dirty="0"/>
              <a:t>La Iglesia, y por tanto la pastoral del domingo, no es ajena a la situación social por la que pasa el Día del Señor, pues los cristianos vivimos en medio de los hombres y de la sociedad, siendo alcanzados también por las influencias del ambiente. Anotamos estas breves indicaciones: </a:t>
            </a:r>
          </a:p>
        </p:txBody>
      </p:sp>
    </p:spTree>
    <p:extLst>
      <p:ext uri="{BB962C8B-B14F-4D97-AF65-F5344CB8AC3E}">
        <p14:creationId xmlns:p14="http://schemas.microsoft.com/office/powerpoint/2010/main" val="3838945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xmlns="" id="{6A1CB042-DBA3-8644-AC03-E44071FE519A}"/>
              </a:ext>
            </a:extLst>
          </p:cNvPr>
          <p:cNvSpPr>
            <a:spLocks noGrp="1"/>
          </p:cNvSpPr>
          <p:nvPr>
            <p:ph type="subTitle" idx="1"/>
          </p:nvPr>
        </p:nvSpPr>
        <p:spPr>
          <a:xfrm>
            <a:off x="1154955" y="2607013"/>
            <a:ext cx="8825658" cy="3031787"/>
          </a:xfrm>
        </p:spPr>
        <p:txBody>
          <a:bodyPr>
            <a:normAutofit/>
          </a:bodyPr>
          <a:lstStyle/>
          <a:p>
            <a:pPr algn="r"/>
            <a:r>
              <a:rPr lang="es-ES" sz="2400" b="1" i="1" dirty="0"/>
              <a:t>“Quédate con nosotros, </a:t>
            </a:r>
          </a:p>
          <a:p>
            <a:pPr algn="r"/>
            <a:r>
              <a:rPr lang="es-ES" sz="2400" b="1" i="1" dirty="0"/>
              <a:t>porque atardece y el día va de caída. </a:t>
            </a:r>
          </a:p>
          <a:p>
            <a:pPr algn="r"/>
            <a:r>
              <a:rPr lang="es-ES" sz="2400" b="1" i="1" dirty="0"/>
              <a:t>Y entró a quedarse con ellos”</a:t>
            </a:r>
            <a:r>
              <a:rPr lang="es-ES" sz="2400" i="1" dirty="0"/>
              <a:t> (L</a:t>
            </a:r>
            <a:r>
              <a:rPr lang="es-ES" sz="2400" i="1" cap="none" dirty="0"/>
              <a:t>c</a:t>
            </a:r>
            <a:r>
              <a:rPr lang="es-ES" sz="2400" i="1" dirty="0"/>
              <a:t> 24, 29-30)</a:t>
            </a:r>
            <a:endParaRPr lang="es-ES" sz="2400" dirty="0"/>
          </a:p>
          <a:p>
            <a:endParaRPr lang="es-ES" sz="2400" dirty="0"/>
          </a:p>
        </p:txBody>
      </p:sp>
    </p:spTree>
    <p:extLst>
      <p:ext uri="{BB962C8B-B14F-4D97-AF65-F5344CB8AC3E}">
        <p14:creationId xmlns:p14="http://schemas.microsoft.com/office/powerpoint/2010/main" val="960473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646331"/>
          </a:xfrm>
          <a:prstGeom prst="rect">
            <a:avLst/>
          </a:prstGeom>
          <a:noFill/>
        </p:spPr>
        <p:txBody>
          <a:bodyPr wrap="square" rtlCol="0">
            <a:spAutoFit/>
          </a:bodyPr>
          <a:lstStyle/>
          <a:p>
            <a:pPr algn="just"/>
            <a:r>
              <a:rPr lang="es-ES" dirty="0"/>
              <a:t>- La crisis del domingo alcanza hasta los mismos bautizados. Para muchos cristianos es ya solo una jornada de evasión y diversión. </a:t>
            </a:r>
          </a:p>
        </p:txBody>
      </p:sp>
    </p:spTree>
    <p:extLst>
      <p:ext uri="{BB962C8B-B14F-4D97-AF65-F5344CB8AC3E}">
        <p14:creationId xmlns:p14="http://schemas.microsoft.com/office/powerpoint/2010/main" val="311177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2031325"/>
          </a:xfrm>
          <a:prstGeom prst="rect">
            <a:avLst/>
          </a:prstGeom>
          <a:noFill/>
        </p:spPr>
        <p:txBody>
          <a:bodyPr wrap="square" rtlCol="0">
            <a:spAutoFit/>
          </a:bodyPr>
          <a:lstStyle/>
          <a:p>
            <a:pPr algn="just"/>
            <a:r>
              <a:rPr lang="es-ES" dirty="0"/>
              <a:t>- Nuestras asambleas eucarísticas reflejan, en algunos momentos, una gran pluralidad de situaciones que hemos de valorar. Participantes eventuales que van y vienen, sin continuidad; familias, catequistas y niños en “misas de la familia”, con cierto regusto ocasional y “obligados” por el proceso catequético de primera comunión de los hijos; asistentes por costumbre tradicional; y también personas que están insertos en la vida de la comunidad y buscan una fe auténtica de seguir a Jesús y ser testigos suyos en el mundo.  </a:t>
            </a:r>
          </a:p>
        </p:txBody>
      </p:sp>
    </p:spTree>
    <p:extLst>
      <p:ext uri="{BB962C8B-B14F-4D97-AF65-F5344CB8AC3E}">
        <p14:creationId xmlns:p14="http://schemas.microsoft.com/office/powerpoint/2010/main" val="2301730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1477328"/>
          </a:xfrm>
          <a:prstGeom prst="rect">
            <a:avLst/>
          </a:prstGeom>
          <a:noFill/>
        </p:spPr>
        <p:txBody>
          <a:bodyPr wrap="square" rtlCol="0">
            <a:spAutoFit/>
          </a:bodyPr>
          <a:lstStyle/>
          <a:p>
            <a:pPr algn="just"/>
            <a:r>
              <a:rPr lang="es-ES" dirty="0"/>
              <a:t>- A veces se diluye la primacía del Día del Señor con tantas “Jornadas” internacionales, nacionales y locales que desde diversos sectores pastorales (misiones, caritas, vocaciones, familia, oración, mundo obrero, salud…) desde la Santa Sede, la Conferencia episcopal y los propios departamentos diocesanos, se celebran en domingo. </a:t>
            </a:r>
          </a:p>
        </p:txBody>
      </p:sp>
    </p:spTree>
    <p:extLst>
      <p:ext uri="{BB962C8B-B14F-4D97-AF65-F5344CB8AC3E}">
        <p14:creationId xmlns:p14="http://schemas.microsoft.com/office/powerpoint/2010/main" val="278899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923330"/>
          </a:xfrm>
          <a:prstGeom prst="rect">
            <a:avLst/>
          </a:prstGeom>
          <a:noFill/>
        </p:spPr>
        <p:txBody>
          <a:bodyPr wrap="square" rtlCol="0">
            <a:spAutoFit/>
          </a:bodyPr>
          <a:lstStyle/>
          <a:p>
            <a:pPr algn="just"/>
            <a:r>
              <a:rPr lang="es-ES" dirty="0"/>
              <a:t>- No podemos olvidar también la existencia de grupos creyentes que tienden a reivindicar una propia autonomía en las celebraciones dominicales en detrimento de lo comunitario </a:t>
            </a:r>
          </a:p>
        </p:txBody>
      </p:sp>
    </p:spTree>
    <p:extLst>
      <p:ext uri="{BB962C8B-B14F-4D97-AF65-F5344CB8AC3E}">
        <p14:creationId xmlns:p14="http://schemas.microsoft.com/office/powerpoint/2010/main" val="37267429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sz="1800" dirty="0"/>
              <a:t/>
            </a:r>
            <a:br>
              <a:rPr lang="es-ES" sz="1800" dirty="0"/>
            </a:br>
            <a:r>
              <a:rPr lang="es-ES" sz="1800" dirty="0"/>
              <a:t/>
            </a:r>
            <a:br>
              <a:rPr lang="es-ES" sz="1800" dirty="0"/>
            </a:br>
            <a:r>
              <a:rPr lang="es-ES" sz="1800" dirty="0"/>
              <a:t>Sin embargo debemos destacar también aspectos positivos:</a:t>
            </a:r>
            <a:br>
              <a:rPr lang="es-ES" sz="1800" dirty="0"/>
            </a:br>
            <a:r>
              <a:rPr lang="es-ES" sz="1800" dirty="0"/>
              <a:t/>
            </a:r>
            <a:br>
              <a:rPr lang="es-ES" sz="1800" dirty="0"/>
            </a:br>
            <a:r>
              <a:rPr lang="es-ES" sz="1800" dirty="0"/>
              <a:t/>
            </a:r>
            <a:br>
              <a:rPr lang="es-ES" sz="1800" dirty="0"/>
            </a:br>
            <a:r>
              <a:rPr lang="es-ES" sz="1800" dirty="0"/>
              <a:t/>
            </a:r>
            <a:br>
              <a:rPr lang="es-ES" sz="1800" dirty="0"/>
            </a:br>
            <a:r>
              <a:rPr lang="es-ES" sz="1800" dirty="0"/>
              <a:t/>
            </a:r>
            <a:br>
              <a:rPr lang="es-ES" sz="1800" dirty="0"/>
            </a:br>
            <a:r>
              <a:rPr lang="es-ES" sz="1800" dirty="0"/>
              <a:t/>
            </a:r>
            <a:br>
              <a:rPr lang="es-ES" sz="1800" dirty="0"/>
            </a:br>
            <a:r>
              <a:rPr lang="es-ES" sz="1800" dirty="0"/>
              <a:t/>
            </a:r>
            <a:br>
              <a:rPr lang="es-ES" sz="1800" dirty="0"/>
            </a:br>
            <a:endParaRPr lang="es-ES" sz="1800" dirty="0"/>
          </a:p>
        </p:txBody>
      </p:sp>
    </p:spTree>
    <p:extLst>
      <p:ext uri="{BB962C8B-B14F-4D97-AF65-F5344CB8AC3E}">
        <p14:creationId xmlns:p14="http://schemas.microsoft.com/office/powerpoint/2010/main" val="2538381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2862322"/>
          </a:xfrm>
          <a:prstGeom prst="rect">
            <a:avLst/>
          </a:prstGeom>
          <a:noFill/>
        </p:spPr>
        <p:txBody>
          <a:bodyPr wrap="square" rtlCol="0">
            <a:spAutoFit/>
          </a:bodyPr>
          <a:lstStyle/>
          <a:p>
            <a:pPr algn="just"/>
            <a:r>
              <a:rPr lang="es-ES" dirty="0"/>
              <a:t>- Los esfuerzos pastorales en la Iglesia, y en nuestra Diócesis, para revalorizar el domingo, especialmente en la celebración de la Eucaristía, han sido extraordinarios y dignos de alabar. La calidad de las celebraciones, la incorporación del canto, los ministerios laicales de lector y acólito; la preparación de la homilía; el espíritu comunitario; la acogida de la historia actual de los hombres; la creación de grupos parroquiales de liturgia…, todos ellos son hitos que merecen una profunda alabanza y gratitud. Lo mismo que las “convivencias dominicales” con familias, personas mayores, niños, novios, enfermos… etc. Hemos de seguir avanzando.</a:t>
            </a:r>
          </a:p>
          <a:p>
            <a:pPr algn="just"/>
            <a:endParaRPr lang="es-ES" dirty="0"/>
          </a:p>
        </p:txBody>
      </p:sp>
    </p:spTree>
    <p:extLst>
      <p:ext uri="{BB962C8B-B14F-4D97-AF65-F5344CB8AC3E}">
        <p14:creationId xmlns:p14="http://schemas.microsoft.com/office/powerpoint/2010/main" val="2472039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923330"/>
          </a:xfrm>
          <a:prstGeom prst="rect">
            <a:avLst/>
          </a:prstGeom>
          <a:noFill/>
        </p:spPr>
        <p:txBody>
          <a:bodyPr wrap="square" rtlCol="0">
            <a:spAutoFit/>
          </a:bodyPr>
          <a:lstStyle/>
          <a:p>
            <a:pPr algn="just"/>
            <a:r>
              <a:rPr lang="es-ES" dirty="0"/>
              <a:t>- Nunca ha habido una teología bíblica y pastoral sobre el domingo tan luminosa como la actual. Pero nunca, también es verdad, hemos tenido una dificultad pastoral tan grande para hacerla vida. </a:t>
            </a:r>
          </a:p>
        </p:txBody>
      </p:sp>
    </p:spTree>
    <p:extLst>
      <p:ext uri="{BB962C8B-B14F-4D97-AF65-F5344CB8AC3E}">
        <p14:creationId xmlns:p14="http://schemas.microsoft.com/office/powerpoint/2010/main" val="2417848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646331"/>
          </a:xfrm>
          <a:prstGeom prst="rect">
            <a:avLst/>
          </a:prstGeom>
          <a:noFill/>
        </p:spPr>
        <p:txBody>
          <a:bodyPr wrap="square" rtlCol="0">
            <a:spAutoFit/>
          </a:bodyPr>
          <a:lstStyle/>
          <a:p>
            <a:pPr algn="just"/>
            <a:r>
              <a:rPr lang="es-ES" dirty="0"/>
              <a:t>- La Iglesia misma busca nuevos caminos pastorales con insistencia y hemos de proseguir en ello. </a:t>
            </a:r>
          </a:p>
        </p:txBody>
      </p:sp>
    </p:spTree>
    <p:extLst>
      <p:ext uri="{BB962C8B-B14F-4D97-AF65-F5344CB8AC3E}">
        <p14:creationId xmlns:p14="http://schemas.microsoft.com/office/powerpoint/2010/main" val="1387380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74D99919-DC95-7A42-9C06-61609A95B400}"/>
              </a:ext>
            </a:extLst>
          </p:cNvPr>
          <p:cNvSpPr>
            <a:spLocks noGrp="1"/>
          </p:cNvSpPr>
          <p:nvPr>
            <p:ph type="body" idx="1"/>
          </p:nvPr>
        </p:nvSpPr>
        <p:spPr>
          <a:xfrm>
            <a:off x="1252231" y="2355194"/>
            <a:ext cx="8825659" cy="860400"/>
          </a:xfrm>
        </p:spPr>
        <p:txBody>
          <a:bodyPr/>
          <a:lstStyle/>
          <a:p>
            <a:r>
              <a:rPr lang="es-ES" b="1" dirty="0">
                <a:solidFill>
                  <a:schemeClr val="tx1"/>
                </a:solidFill>
              </a:rPr>
              <a:t>3. El domingo en la pastoral de nuestra Diócesis de Salamanca. </a:t>
            </a:r>
            <a:endParaRPr lang="es-ES" dirty="0">
              <a:solidFill>
                <a:schemeClr val="tx1"/>
              </a:solidFill>
            </a:endParaRPr>
          </a:p>
          <a:p>
            <a:endParaRPr lang="es-ES" dirty="0"/>
          </a:p>
        </p:txBody>
      </p:sp>
    </p:spTree>
    <p:extLst>
      <p:ext uri="{BB962C8B-B14F-4D97-AF65-F5344CB8AC3E}">
        <p14:creationId xmlns:p14="http://schemas.microsoft.com/office/powerpoint/2010/main" val="1289884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923330"/>
          </a:xfrm>
          <a:prstGeom prst="rect">
            <a:avLst/>
          </a:prstGeom>
          <a:noFill/>
        </p:spPr>
        <p:txBody>
          <a:bodyPr wrap="square" rtlCol="0">
            <a:spAutoFit/>
          </a:bodyPr>
          <a:lstStyle/>
          <a:p>
            <a:pPr algn="just"/>
            <a:r>
              <a:rPr lang="es-ES" dirty="0"/>
              <a:t>La vivencia del domingo en nuestra Diócesis participa de las mismas características apuntadas en los párrafos anteriores. Aquí ofrecemos solamente unas notas referentes a la celebración de la Eucaristía dominical:</a:t>
            </a:r>
          </a:p>
        </p:txBody>
      </p:sp>
    </p:spTree>
    <p:extLst>
      <p:ext uri="{BB962C8B-B14F-4D97-AF65-F5344CB8AC3E}">
        <p14:creationId xmlns:p14="http://schemas.microsoft.com/office/powerpoint/2010/main" val="3989239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350F8FA-CA9B-6F46-BEE6-F4B87B62E36E}"/>
              </a:ext>
            </a:extLst>
          </p:cNvPr>
          <p:cNvSpPr>
            <a:spLocks noGrp="1"/>
          </p:cNvSpPr>
          <p:nvPr>
            <p:ph type="title"/>
          </p:nvPr>
        </p:nvSpPr>
        <p:spPr>
          <a:xfrm>
            <a:off x="646111" y="452718"/>
            <a:ext cx="10278051" cy="1400530"/>
          </a:xfrm>
        </p:spPr>
        <p:txBody>
          <a:bodyPr/>
          <a:lstStyle/>
          <a:p>
            <a:r>
              <a:rPr lang="es-ES" b="1" dirty="0"/>
              <a:t> </a:t>
            </a:r>
            <a:br>
              <a:rPr lang="es-ES" b="1" dirty="0"/>
            </a:br>
            <a:r>
              <a:rPr lang="es-ES" b="1" dirty="0"/>
              <a:t>0. “Sin el domingo no podemos vivir”</a:t>
            </a:r>
            <a:endParaRPr lang="es-ES" dirty="0"/>
          </a:p>
        </p:txBody>
      </p:sp>
    </p:spTree>
    <p:extLst>
      <p:ext uri="{BB962C8B-B14F-4D97-AF65-F5344CB8AC3E}">
        <p14:creationId xmlns:p14="http://schemas.microsoft.com/office/powerpoint/2010/main" val="2145459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2031325"/>
          </a:xfrm>
          <a:prstGeom prst="rect">
            <a:avLst/>
          </a:prstGeom>
          <a:noFill/>
        </p:spPr>
        <p:txBody>
          <a:bodyPr wrap="square" rtlCol="0">
            <a:spAutoFit/>
          </a:bodyPr>
          <a:lstStyle/>
          <a:p>
            <a:pPr algn="just"/>
            <a:r>
              <a:rPr lang="es-ES" dirty="0"/>
              <a:t>- El número de 375 parroquias rurales existentes hace que sea imposible la celebración de la Eucaristía del domingo en todas ellas. La escasez de sacerdotes, la disminución de laicos participantes, y el envejecimiento de unos y otros, hace que haya asambleas muy mermadas donde una celebración digna (con cantos, lectores, acólitos,… sin prisa…) no sea posible. Es de alabar el esfuerzo de los párrocos rurales y la fidelidad evangélica de los fieles laicos que asisten y permanecen. </a:t>
            </a:r>
          </a:p>
        </p:txBody>
      </p:sp>
    </p:spTree>
    <p:extLst>
      <p:ext uri="{BB962C8B-B14F-4D97-AF65-F5344CB8AC3E}">
        <p14:creationId xmlns:p14="http://schemas.microsoft.com/office/powerpoint/2010/main" val="20674080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2308324"/>
          </a:xfrm>
          <a:prstGeom prst="rect">
            <a:avLst/>
          </a:prstGeom>
          <a:noFill/>
        </p:spPr>
        <p:txBody>
          <a:bodyPr wrap="square" rtlCol="0">
            <a:spAutoFit/>
          </a:bodyPr>
          <a:lstStyle/>
          <a:p>
            <a:pPr algn="just"/>
            <a:r>
              <a:rPr lang="es-ES" dirty="0"/>
              <a:t>- Todo ello ha llevado a introducir las Celebraciones Dominicales en Ausencia de Presbítero en las comunidades parroquiales rurales, con la generosa colaboración en las mismas de laicos y religiosas. A esto se une, en algunos arciprestazgos del medio rural, la introducción de las Eucaristías dominicales en sábado; o la celebración solo quincenal o mensual de la Eucaristía en algunas parroquias; y el ir señalando “iglesias centrales”, o “centros eucarísticos”, donde en un futuro no muy lejano tendrán que asistir los fieles que deseen participar en la Eucaristía dominical. </a:t>
            </a:r>
          </a:p>
        </p:txBody>
      </p:sp>
    </p:spTree>
    <p:extLst>
      <p:ext uri="{BB962C8B-B14F-4D97-AF65-F5344CB8AC3E}">
        <p14:creationId xmlns:p14="http://schemas.microsoft.com/office/powerpoint/2010/main" val="26296706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1200329"/>
          </a:xfrm>
          <a:prstGeom prst="rect">
            <a:avLst/>
          </a:prstGeom>
          <a:noFill/>
        </p:spPr>
        <p:txBody>
          <a:bodyPr wrap="square" rtlCol="0">
            <a:spAutoFit/>
          </a:bodyPr>
          <a:lstStyle/>
          <a:p>
            <a:pPr algn="just"/>
            <a:r>
              <a:rPr lang="es-ES" dirty="0"/>
              <a:t>- Ya se comienza a señalar, en algunas Diócesis de Castilla, que en parroquias, de 10-20 habitantes, se les va a garantizar solamente la fiesta patronal y la celebración de las exequias; norma que no muy tarde se tendrá que extender a parroquias de mediana población. </a:t>
            </a:r>
          </a:p>
        </p:txBody>
      </p:sp>
    </p:spTree>
    <p:extLst>
      <p:ext uri="{BB962C8B-B14F-4D97-AF65-F5344CB8AC3E}">
        <p14:creationId xmlns:p14="http://schemas.microsoft.com/office/powerpoint/2010/main" val="38264949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1200329"/>
          </a:xfrm>
          <a:prstGeom prst="rect">
            <a:avLst/>
          </a:prstGeom>
          <a:noFill/>
        </p:spPr>
        <p:txBody>
          <a:bodyPr wrap="square" rtlCol="0">
            <a:spAutoFit/>
          </a:bodyPr>
          <a:lstStyle/>
          <a:p>
            <a:pPr algn="just"/>
            <a:r>
              <a:rPr lang="es-ES" dirty="0"/>
              <a:t>- La participación en el Alfoz de Salamanca en la Eucaristía dominical es muy pequeña en comparación con su población. Son otros los problemas pastorales de esa zona de la Ciudad: escasez de catequistas, gran número de niños y familias jóvenes no practicantes,…</a:t>
            </a:r>
          </a:p>
        </p:txBody>
      </p:sp>
    </p:spTree>
    <p:extLst>
      <p:ext uri="{BB962C8B-B14F-4D97-AF65-F5344CB8AC3E}">
        <p14:creationId xmlns:p14="http://schemas.microsoft.com/office/powerpoint/2010/main" val="30427682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923330"/>
          </a:xfrm>
          <a:prstGeom prst="rect">
            <a:avLst/>
          </a:prstGeom>
          <a:noFill/>
        </p:spPr>
        <p:txBody>
          <a:bodyPr wrap="square" rtlCol="0">
            <a:spAutoFit/>
          </a:bodyPr>
          <a:lstStyle/>
          <a:p>
            <a:pPr algn="just"/>
            <a:r>
              <a:rPr lang="es-ES" dirty="0"/>
              <a:t>- En la ciudad, las 30 parroquias existentes, mas las Iglesias de ordenes religiosas (monasterios, centros del culto abiertos, santuario mariano), hacen que el número de Eucaristías sea elevado y en distancias geográficas muy cortas. </a:t>
            </a:r>
          </a:p>
        </p:txBody>
      </p:sp>
    </p:spTree>
    <p:extLst>
      <p:ext uri="{BB962C8B-B14F-4D97-AF65-F5344CB8AC3E}">
        <p14:creationId xmlns:p14="http://schemas.microsoft.com/office/powerpoint/2010/main" val="39975869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1477328"/>
          </a:xfrm>
          <a:prstGeom prst="rect">
            <a:avLst/>
          </a:prstGeom>
          <a:noFill/>
        </p:spPr>
        <p:txBody>
          <a:bodyPr wrap="square" rtlCol="0">
            <a:spAutoFit/>
          </a:bodyPr>
          <a:lstStyle/>
          <a:p>
            <a:pPr algn="just"/>
            <a:r>
              <a:rPr lang="es-ES" dirty="0"/>
              <a:t>- La escasez de vocaciones sacerdotales, el envejecimiento de los laicos participantes y las situaciones de precariedad por la que atraviesan los monasterios de vida contemplativa, hacen que también haya que plantear propuestas pastorales nuevas para el domingo y la celebración Eucaristía en la ciudad. Y se vislumbra también como solución los “centros eucarísticos” aludidos. </a:t>
            </a:r>
          </a:p>
        </p:txBody>
      </p:sp>
    </p:spTree>
    <p:extLst>
      <p:ext uri="{BB962C8B-B14F-4D97-AF65-F5344CB8AC3E}">
        <p14:creationId xmlns:p14="http://schemas.microsoft.com/office/powerpoint/2010/main" val="3480139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15958" y="1352145"/>
            <a:ext cx="9377464" cy="2308324"/>
          </a:xfrm>
          <a:prstGeom prst="rect">
            <a:avLst/>
          </a:prstGeom>
          <a:noFill/>
        </p:spPr>
        <p:txBody>
          <a:bodyPr wrap="square" rtlCol="0">
            <a:spAutoFit/>
          </a:bodyPr>
          <a:lstStyle/>
          <a:p>
            <a:pPr algn="just"/>
            <a:r>
              <a:rPr lang="es-ES" dirty="0"/>
              <a:t>- Estas situaciones descritas hacen que muchos sacerdotes piensen que es excesivo el peso cultual que recae sobre ellos y que, además del cansancio espiritual que puede suponer muchas y repetidas celebraciones eucarísticas, impiden el hacer del domingo un día más pastoral en acciones de “salida misionera” con niños, jóvenes, familias, mayores…; especialmente una pastoral de “fe y tiempo libre” con las nuevas generaciones, además de un “complemento pastoral” necesario con los niños y familias de la Iniciación cristiana. Hemos de buscar más creatividad en este campo.</a:t>
            </a:r>
          </a:p>
        </p:txBody>
      </p:sp>
    </p:spTree>
    <p:extLst>
      <p:ext uri="{BB962C8B-B14F-4D97-AF65-F5344CB8AC3E}">
        <p14:creationId xmlns:p14="http://schemas.microsoft.com/office/powerpoint/2010/main" val="27254320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30961A4-13C2-0B44-BB76-5519E8AF9357}"/>
              </a:ext>
            </a:extLst>
          </p:cNvPr>
          <p:cNvSpPr txBox="1">
            <a:spLocks/>
          </p:cNvSpPr>
          <p:nvPr/>
        </p:nvSpPr>
        <p:spPr>
          <a:xfrm>
            <a:off x="646111" y="1328210"/>
            <a:ext cx="10278051" cy="2387759"/>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s-ES" b="1" dirty="0"/>
              <a:t>II. Una mirada a los fundamentos teológicos y pastorales del domingo. “Haced esto en memoria mía”. </a:t>
            </a:r>
            <a:endParaRPr lang="es-ES" dirty="0"/>
          </a:p>
          <a:p>
            <a:endParaRPr lang="es-ES" dirty="0"/>
          </a:p>
        </p:txBody>
      </p:sp>
    </p:spTree>
    <p:extLst>
      <p:ext uri="{BB962C8B-B14F-4D97-AF65-F5344CB8AC3E}">
        <p14:creationId xmlns:p14="http://schemas.microsoft.com/office/powerpoint/2010/main" val="6432929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B58AAFD6-B85C-1545-BA1B-5D760D360D50}"/>
              </a:ext>
            </a:extLst>
          </p:cNvPr>
          <p:cNvSpPr txBox="1"/>
          <p:nvPr/>
        </p:nvSpPr>
        <p:spPr>
          <a:xfrm>
            <a:off x="1215958" y="1352145"/>
            <a:ext cx="9377464" cy="1200329"/>
          </a:xfrm>
          <a:prstGeom prst="rect">
            <a:avLst/>
          </a:prstGeom>
          <a:noFill/>
        </p:spPr>
        <p:txBody>
          <a:bodyPr wrap="square" rtlCol="0">
            <a:spAutoFit/>
          </a:bodyPr>
          <a:lstStyle/>
          <a:p>
            <a:pPr algn="just"/>
            <a:r>
              <a:rPr lang="es-ES" dirty="0"/>
              <a:t>Para esta mirada hemos de leer, proclamar y citar, una vez más, el texto de los dos discípulos de Emaús (Cf. </a:t>
            </a:r>
            <a:r>
              <a:rPr lang="es-ES" dirty="0" err="1"/>
              <a:t>Lc</a:t>
            </a:r>
            <a:r>
              <a:rPr lang="es-ES" dirty="0"/>
              <a:t> 24,15-35). Es un paradigma bíblico para comprender la presencia resucitada del Señor caminado en medio de su Iglesia y del mundo. </a:t>
            </a:r>
          </a:p>
        </p:txBody>
      </p:sp>
    </p:spTree>
    <p:extLst>
      <p:ext uri="{BB962C8B-B14F-4D97-AF65-F5344CB8AC3E}">
        <p14:creationId xmlns:p14="http://schemas.microsoft.com/office/powerpoint/2010/main" val="6812452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B58AAFD6-B85C-1545-BA1B-5D760D360D50}"/>
              </a:ext>
            </a:extLst>
          </p:cNvPr>
          <p:cNvSpPr txBox="1"/>
          <p:nvPr/>
        </p:nvSpPr>
        <p:spPr>
          <a:xfrm>
            <a:off x="1215958" y="1352145"/>
            <a:ext cx="9377464" cy="1754326"/>
          </a:xfrm>
          <a:prstGeom prst="rect">
            <a:avLst/>
          </a:prstGeom>
          <a:noFill/>
        </p:spPr>
        <p:txBody>
          <a:bodyPr wrap="square" rtlCol="0">
            <a:spAutoFit/>
          </a:bodyPr>
          <a:lstStyle/>
          <a:p>
            <a:pPr algn="just"/>
            <a:r>
              <a:rPr lang="es-ES" dirty="0"/>
              <a:t>Como no puede ser de otra manera también pondremos nuestra mirada en la bellísima Carta apostólica de Juan Pablo II, </a:t>
            </a:r>
            <a:r>
              <a:rPr lang="es-ES" i="1" dirty="0" err="1"/>
              <a:t>Dies</a:t>
            </a:r>
            <a:r>
              <a:rPr lang="es-ES" i="1" dirty="0"/>
              <a:t> </a:t>
            </a:r>
            <a:r>
              <a:rPr lang="es-ES" i="1" dirty="0" err="1"/>
              <a:t>Domini</a:t>
            </a:r>
            <a:r>
              <a:rPr lang="es-ES" dirty="0"/>
              <a:t>. Es el documento magisterial que de manera teológica, pastoral y espiritual, desarrolla el importante y central número 106, sobre el domingo, de la Constitución “</a:t>
            </a:r>
            <a:r>
              <a:rPr lang="es-ES" dirty="0" err="1"/>
              <a:t>Sacrosanctum</a:t>
            </a:r>
            <a:r>
              <a:rPr lang="es-ES" dirty="0"/>
              <a:t> </a:t>
            </a:r>
            <a:r>
              <a:rPr lang="es-ES" dirty="0" err="1"/>
              <a:t>Concilium</a:t>
            </a:r>
            <a:r>
              <a:rPr lang="es-ES" dirty="0"/>
              <a:t>”, del Concilio Vaticano II, fuente también imprescindible señalada anteriormente.  </a:t>
            </a:r>
          </a:p>
        </p:txBody>
      </p:sp>
    </p:spTree>
    <p:extLst>
      <p:ext uri="{BB962C8B-B14F-4D97-AF65-F5344CB8AC3E}">
        <p14:creationId xmlns:p14="http://schemas.microsoft.com/office/powerpoint/2010/main" val="817533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350F8FA-CA9B-6F46-BEE6-F4B87B62E36E}"/>
              </a:ext>
            </a:extLst>
          </p:cNvPr>
          <p:cNvSpPr>
            <a:spLocks noGrp="1"/>
          </p:cNvSpPr>
          <p:nvPr>
            <p:ph type="title"/>
          </p:nvPr>
        </p:nvSpPr>
        <p:spPr>
          <a:xfrm>
            <a:off x="646111" y="452718"/>
            <a:ext cx="10278051" cy="1400530"/>
          </a:xfrm>
        </p:spPr>
        <p:txBody>
          <a:bodyPr/>
          <a:lstStyle/>
          <a:p>
            <a:r>
              <a:rPr lang="es-ES" b="1" dirty="0"/>
              <a:t> </a:t>
            </a:r>
            <a:br>
              <a:rPr lang="es-ES" b="1" dirty="0"/>
            </a:br>
            <a:r>
              <a:rPr lang="es-ES" b="1" dirty="0" smtClean="0"/>
              <a:t> </a:t>
            </a:r>
            <a:endParaRPr lang="es-ES" dirty="0"/>
          </a:p>
        </p:txBody>
      </p:sp>
      <p:sp>
        <p:nvSpPr>
          <p:cNvPr id="3" name="2 Rectángulo"/>
          <p:cNvSpPr/>
          <p:nvPr/>
        </p:nvSpPr>
        <p:spPr>
          <a:xfrm>
            <a:off x="1178941" y="1430401"/>
            <a:ext cx="8922592" cy="1200329"/>
          </a:xfrm>
          <a:prstGeom prst="rect">
            <a:avLst/>
          </a:prstGeom>
        </p:spPr>
        <p:txBody>
          <a:bodyPr wrap="square">
            <a:spAutoFit/>
          </a:bodyPr>
          <a:lstStyle/>
          <a:p>
            <a:pPr algn="just"/>
            <a:r>
              <a:rPr lang="es-ES" dirty="0"/>
              <a:t>Cada Domingo, en la celebración eucarística, se actualiza el Misterio Pascual de la muerte y resurrección de Jesucristo, el Señor, Pan partido para la vida del mundo y Sangre derramada para la redención </a:t>
            </a:r>
            <a:r>
              <a:rPr lang="es-ES" dirty="0" smtClean="0"/>
              <a:t>de la humanidad </a:t>
            </a:r>
            <a:r>
              <a:rPr lang="es-ES" dirty="0"/>
              <a:t/>
            </a:r>
            <a:br>
              <a:rPr lang="es-ES" dirty="0"/>
            </a:br>
            <a:r>
              <a:rPr lang="es-ES" dirty="0"/>
              <a:t>y del cosmos.</a:t>
            </a:r>
            <a:endParaRPr lang="es-ES" dirty="0"/>
          </a:p>
        </p:txBody>
      </p:sp>
    </p:spTree>
    <p:extLst>
      <p:ext uri="{BB962C8B-B14F-4D97-AF65-F5344CB8AC3E}">
        <p14:creationId xmlns:p14="http://schemas.microsoft.com/office/powerpoint/2010/main" val="16256355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B58AAFD6-B85C-1545-BA1B-5D760D360D50}"/>
              </a:ext>
            </a:extLst>
          </p:cNvPr>
          <p:cNvSpPr txBox="1"/>
          <p:nvPr/>
        </p:nvSpPr>
        <p:spPr>
          <a:xfrm>
            <a:off x="1215958" y="1352145"/>
            <a:ext cx="9377464" cy="1477328"/>
          </a:xfrm>
          <a:prstGeom prst="rect">
            <a:avLst/>
          </a:prstGeom>
          <a:noFill/>
        </p:spPr>
        <p:txBody>
          <a:bodyPr wrap="square" rtlCol="0">
            <a:spAutoFit/>
          </a:bodyPr>
          <a:lstStyle/>
          <a:p>
            <a:pPr algn="just"/>
            <a:r>
              <a:rPr lang="es-ES" dirty="0"/>
              <a:t>No podemos olvidar lo que nuestra Asamblea diocesana nos ha marcado para vivir este Día del Señor, que es el domingo, y lo que ello conlleva para una renovación espiritual de nuestra Diócesis. La Asamblea le ha dado una gran importancia al domingo y a la eucaristía dominical para un nuevo impulso espiritual y pastoral en esta hora.  </a:t>
            </a:r>
          </a:p>
        </p:txBody>
      </p:sp>
    </p:spTree>
    <p:extLst>
      <p:ext uri="{BB962C8B-B14F-4D97-AF65-F5344CB8AC3E}">
        <p14:creationId xmlns:p14="http://schemas.microsoft.com/office/powerpoint/2010/main" val="6210669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F0F6E2C0-33DC-C041-B1FA-5EE04824584B}"/>
              </a:ext>
            </a:extLst>
          </p:cNvPr>
          <p:cNvSpPr>
            <a:spLocks noGrp="1"/>
          </p:cNvSpPr>
          <p:nvPr>
            <p:ph type="body" idx="1"/>
          </p:nvPr>
        </p:nvSpPr>
        <p:spPr>
          <a:xfrm>
            <a:off x="1213320" y="1343517"/>
            <a:ext cx="8825659" cy="602015"/>
          </a:xfrm>
        </p:spPr>
        <p:txBody>
          <a:bodyPr/>
          <a:lstStyle/>
          <a:p>
            <a:r>
              <a:rPr lang="es-ES" b="1" dirty="0">
                <a:solidFill>
                  <a:schemeClr val="tx1"/>
                </a:solidFill>
              </a:rPr>
              <a:t>1. El domingo, día del Señor y de la Eucaristía. </a:t>
            </a:r>
            <a:endParaRPr lang="es-ES" dirty="0">
              <a:solidFill>
                <a:schemeClr val="tx1"/>
              </a:solidFill>
            </a:endParaRPr>
          </a:p>
          <a:p>
            <a:endParaRPr lang="es-ES" dirty="0"/>
          </a:p>
        </p:txBody>
      </p:sp>
    </p:spTree>
    <p:extLst>
      <p:ext uri="{BB962C8B-B14F-4D97-AF65-F5344CB8AC3E}">
        <p14:creationId xmlns:p14="http://schemas.microsoft.com/office/powerpoint/2010/main" val="2149981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C4BA0E48-18E2-294B-BD0D-F3FF3EEA289A}"/>
              </a:ext>
            </a:extLst>
          </p:cNvPr>
          <p:cNvSpPr txBox="1"/>
          <p:nvPr/>
        </p:nvSpPr>
        <p:spPr>
          <a:xfrm>
            <a:off x="1215958" y="1352145"/>
            <a:ext cx="9377464" cy="1477328"/>
          </a:xfrm>
          <a:prstGeom prst="rect">
            <a:avLst/>
          </a:prstGeom>
          <a:noFill/>
        </p:spPr>
        <p:txBody>
          <a:bodyPr wrap="square" rtlCol="0">
            <a:spAutoFit/>
          </a:bodyPr>
          <a:lstStyle/>
          <a:p>
            <a:pPr algn="just"/>
            <a:r>
              <a:rPr lang="es-ES" dirty="0"/>
              <a:t>“El día primero de la semana” (</a:t>
            </a:r>
            <a:r>
              <a:rPr lang="es-ES" dirty="0" err="1"/>
              <a:t>Jn</a:t>
            </a:r>
            <a:r>
              <a:rPr lang="es-ES" dirty="0"/>
              <a:t> 20,19; Mc 16,4-18; </a:t>
            </a:r>
            <a:r>
              <a:rPr lang="es-ES" dirty="0" err="1"/>
              <a:t>Lc</a:t>
            </a:r>
            <a:r>
              <a:rPr lang="es-ES" dirty="0"/>
              <a:t>, 24,36-49; </a:t>
            </a:r>
            <a:r>
              <a:rPr lang="es-ES" dirty="0" err="1"/>
              <a:t>Ap</a:t>
            </a:r>
            <a:r>
              <a:rPr lang="es-ES" dirty="0"/>
              <a:t> 1,10) el Señor resucitado se presenta en medio de sus discípulos para encontrarlos de nuevo, alentarlos con su Espíritu y enviarlos a la misión. Es una experiencia eucarística del cenáculo que rememora la Cena del Señor (Mt 26,28; Mc 14,22-24; </a:t>
            </a:r>
            <a:r>
              <a:rPr lang="es-ES" dirty="0" err="1"/>
              <a:t>Lc</a:t>
            </a:r>
            <a:r>
              <a:rPr lang="es-ES" dirty="0"/>
              <a:t> 22, 19-22; 1Cor 11,26) y  su entrega en la Cruz por todos nosotros (</a:t>
            </a:r>
            <a:r>
              <a:rPr lang="es-ES" dirty="0" err="1"/>
              <a:t>Jn</a:t>
            </a:r>
            <a:r>
              <a:rPr lang="es-ES" dirty="0"/>
              <a:t> 19,30). </a:t>
            </a:r>
          </a:p>
        </p:txBody>
      </p:sp>
    </p:spTree>
    <p:extLst>
      <p:ext uri="{BB962C8B-B14F-4D97-AF65-F5344CB8AC3E}">
        <p14:creationId xmlns:p14="http://schemas.microsoft.com/office/powerpoint/2010/main" val="20785691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F0F6E2C0-33DC-C041-B1FA-5EE04824584B}"/>
              </a:ext>
            </a:extLst>
          </p:cNvPr>
          <p:cNvSpPr>
            <a:spLocks noGrp="1"/>
          </p:cNvSpPr>
          <p:nvPr>
            <p:ph type="body" idx="1"/>
          </p:nvPr>
        </p:nvSpPr>
        <p:spPr>
          <a:xfrm>
            <a:off x="1213320" y="1343517"/>
            <a:ext cx="8825659" cy="602015"/>
          </a:xfrm>
        </p:spPr>
        <p:txBody>
          <a:bodyPr/>
          <a:lstStyle/>
          <a:p>
            <a:r>
              <a:rPr lang="es-ES" b="1" dirty="0">
                <a:solidFill>
                  <a:schemeClr val="tx1"/>
                </a:solidFill>
              </a:rPr>
              <a:t>2. El domingo, Día de la Palabra del Señor.</a:t>
            </a:r>
            <a:endParaRPr lang="es-ES" dirty="0">
              <a:solidFill>
                <a:schemeClr val="tx1"/>
              </a:solidFill>
            </a:endParaRPr>
          </a:p>
          <a:p>
            <a:endParaRPr lang="es-ES" dirty="0"/>
          </a:p>
        </p:txBody>
      </p:sp>
    </p:spTree>
    <p:extLst>
      <p:ext uri="{BB962C8B-B14F-4D97-AF65-F5344CB8AC3E}">
        <p14:creationId xmlns:p14="http://schemas.microsoft.com/office/powerpoint/2010/main" val="11877276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C4BA0E48-18E2-294B-BD0D-F3FF3EEA289A}"/>
              </a:ext>
            </a:extLst>
          </p:cNvPr>
          <p:cNvSpPr txBox="1"/>
          <p:nvPr/>
        </p:nvSpPr>
        <p:spPr>
          <a:xfrm>
            <a:off x="1215958" y="1352145"/>
            <a:ext cx="9377464" cy="1477328"/>
          </a:xfrm>
          <a:prstGeom prst="rect">
            <a:avLst/>
          </a:prstGeom>
          <a:noFill/>
        </p:spPr>
        <p:txBody>
          <a:bodyPr wrap="square" rtlCol="0">
            <a:spAutoFit/>
          </a:bodyPr>
          <a:lstStyle/>
          <a:p>
            <a:pPr algn="just"/>
            <a:r>
              <a:rPr lang="es-ES" dirty="0"/>
              <a:t>Todos los domingos los fieles se reúnen para celebrar el Misterio pascual escuchando la Palabra de Dios y tomando parte de la Eucaristía. Se renueva el gesto de Jesús, que “comenzando por Moisés y siguiendo por los profetas les explicó cuanto se refería el Él en las Escrituras” (</a:t>
            </a:r>
            <a:r>
              <a:rPr lang="es-ES" dirty="0" err="1"/>
              <a:t>Lc</a:t>
            </a:r>
            <a:r>
              <a:rPr lang="es-ES" dirty="0"/>
              <a:t> 24, 27). Y esto “les hizo arder el corazón” (</a:t>
            </a:r>
            <a:r>
              <a:rPr lang="es-ES" dirty="0" err="1"/>
              <a:t>Lc</a:t>
            </a:r>
            <a:r>
              <a:rPr lang="es-ES" dirty="0"/>
              <a:t> 24,32) a aquellos dos discípulos. </a:t>
            </a:r>
          </a:p>
        </p:txBody>
      </p:sp>
    </p:spTree>
    <p:extLst>
      <p:ext uri="{BB962C8B-B14F-4D97-AF65-F5344CB8AC3E}">
        <p14:creationId xmlns:p14="http://schemas.microsoft.com/office/powerpoint/2010/main" val="8384343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F0F6E2C0-33DC-C041-B1FA-5EE04824584B}"/>
              </a:ext>
            </a:extLst>
          </p:cNvPr>
          <p:cNvSpPr>
            <a:spLocks noGrp="1"/>
          </p:cNvSpPr>
          <p:nvPr>
            <p:ph type="body" idx="1"/>
          </p:nvPr>
        </p:nvSpPr>
        <p:spPr>
          <a:xfrm>
            <a:off x="1213320" y="1343517"/>
            <a:ext cx="8825659" cy="602015"/>
          </a:xfrm>
        </p:spPr>
        <p:txBody>
          <a:bodyPr/>
          <a:lstStyle/>
          <a:p>
            <a:r>
              <a:rPr lang="es-ES" b="1" dirty="0">
                <a:solidFill>
                  <a:schemeClr val="tx1"/>
                </a:solidFill>
              </a:rPr>
              <a:t>3. El domingo, el Día de la comunidad del Señor.</a:t>
            </a:r>
            <a:endParaRPr lang="es-ES" dirty="0">
              <a:solidFill>
                <a:schemeClr val="tx1"/>
              </a:solidFill>
            </a:endParaRPr>
          </a:p>
          <a:p>
            <a:endParaRPr lang="es-ES" dirty="0"/>
          </a:p>
        </p:txBody>
      </p:sp>
    </p:spTree>
    <p:extLst>
      <p:ext uri="{BB962C8B-B14F-4D97-AF65-F5344CB8AC3E}">
        <p14:creationId xmlns:p14="http://schemas.microsoft.com/office/powerpoint/2010/main" val="40726306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C4BA0E48-18E2-294B-BD0D-F3FF3EEA289A}"/>
              </a:ext>
            </a:extLst>
          </p:cNvPr>
          <p:cNvSpPr txBox="1"/>
          <p:nvPr/>
        </p:nvSpPr>
        <p:spPr>
          <a:xfrm>
            <a:off x="1215958" y="1352145"/>
            <a:ext cx="9377464" cy="923330"/>
          </a:xfrm>
          <a:prstGeom prst="rect">
            <a:avLst/>
          </a:prstGeom>
          <a:noFill/>
        </p:spPr>
        <p:txBody>
          <a:bodyPr wrap="square" rtlCol="0">
            <a:spAutoFit/>
          </a:bodyPr>
          <a:lstStyle/>
          <a:p>
            <a:r>
              <a:rPr lang="es-ES" dirty="0"/>
              <a:t>La Eucaristía crea comunión con Jesús. La misma comunión que el Hijo tiene con el Padre. “Lo mismo que el Padre, que vive, me ha enviado y yo vivo por el Padre, también el que me come vivirá por mi” (Jn 6,57;14,20;15,4-7;17,23; 1Jn 3,6.16.24).</a:t>
            </a:r>
          </a:p>
        </p:txBody>
      </p:sp>
    </p:spTree>
    <p:extLst>
      <p:ext uri="{BB962C8B-B14F-4D97-AF65-F5344CB8AC3E}">
        <p14:creationId xmlns:p14="http://schemas.microsoft.com/office/powerpoint/2010/main" val="34660309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F0F6E2C0-33DC-C041-B1FA-5EE04824584B}"/>
              </a:ext>
            </a:extLst>
          </p:cNvPr>
          <p:cNvSpPr>
            <a:spLocks noGrp="1"/>
          </p:cNvSpPr>
          <p:nvPr>
            <p:ph type="body" idx="1"/>
          </p:nvPr>
        </p:nvSpPr>
        <p:spPr>
          <a:xfrm>
            <a:off x="1213320" y="1343517"/>
            <a:ext cx="8825659" cy="602015"/>
          </a:xfrm>
        </p:spPr>
        <p:txBody>
          <a:bodyPr/>
          <a:lstStyle/>
          <a:p>
            <a:r>
              <a:rPr lang="es-ES" b="1" dirty="0">
                <a:solidFill>
                  <a:schemeClr val="tx1"/>
                </a:solidFill>
              </a:rPr>
              <a:t>4. El domingo, el Día de la Misión del Señor. </a:t>
            </a:r>
            <a:endParaRPr lang="es-ES" dirty="0">
              <a:solidFill>
                <a:schemeClr val="tx1"/>
              </a:solidFill>
            </a:endParaRPr>
          </a:p>
          <a:p>
            <a:endParaRPr lang="es-ES" dirty="0"/>
          </a:p>
        </p:txBody>
      </p:sp>
    </p:spTree>
    <p:extLst>
      <p:ext uri="{BB962C8B-B14F-4D97-AF65-F5344CB8AC3E}">
        <p14:creationId xmlns:p14="http://schemas.microsoft.com/office/powerpoint/2010/main" val="36376881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C4BA0E48-18E2-294B-BD0D-F3FF3EEA289A}"/>
              </a:ext>
            </a:extLst>
          </p:cNvPr>
          <p:cNvSpPr txBox="1"/>
          <p:nvPr/>
        </p:nvSpPr>
        <p:spPr>
          <a:xfrm>
            <a:off x="1215958" y="1352145"/>
            <a:ext cx="9377464" cy="1477328"/>
          </a:xfrm>
          <a:prstGeom prst="rect">
            <a:avLst/>
          </a:prstGeom>
          <a:noFill/>
        </p:spPr>
        <p:txBody>
          <a:bodyPr wrap="square" rtlCol="0">
            <a:spAutoFit/>
          </a:bodyPr>
          <a:lstStyle/>
          <a:p>
            <a:pPr algn="just"/>
            <a:r>
              <a:rPr lang="es-ES" dirty="0"/>
              <a:t>El encuentro Pascual del Resucitado con sus apóstoles, culmina desde su presencia y la donación del Espíritu Santo (Jn 20,22), en el envío y el encargo de la misión: “Id…” (Mt 28,19). La eucaristía, encuentro con el Resucitado, en su Palabra, en su Cuerpo y Sangre, nos lleva a la misión: “Podéis ir en Paz”. No hay Eucaristía sin misión.  No hay misión sin Eucaristía.</a:t>
            </a:r>
          </a:p>
        </p:txBody>
      </p:sp>
    </p:spTree>
    <p:extLst>
      <p:ext uri="{BB962C8B-B14F-4D97-AF65-F5344CB8AC3E}">
        <p14:creationId xmlns:p14="http://schemas.microsoft.com/office/powerpoint/2010/main" val="2615331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F0F6E2C0-33DC-C041-B1FA-5EE04824584B}"/>
              </a:ext>
            </a:extLst>
          </p:cNvPr>
          <p:cNvSpPr>
            <a:spLocks noGrp="1"/>
          </p:cNvSpPr>
          <p:nvPr>
            <p:ph type="body" idx="1"/>
          </p:nvPr>
        </p:nvSpPr>
        <p:spPr>
          <a:xfrm>
            <a:off x="1213320" y="1343517"/>
            <a:ext cx="8825659" cy="602015"/>
          </a:xfrm>
        </p:spPr>
        <p:txBody>
          <a:bodyPr>
            <a:normAutofit fontScale="92500"/>
          </a:bodyPr>
          <a:lstStyle/>
          <a:p>
            <a:r>
              <a:rPr lang="es-ES" b="1" dirty="0">
                <a:solidFill>
                  <a:schemeClr val="tx1"/>
                </a:solidFill>
              </a:rPr>
              <a:t>5. El domingo sin ocaso y la Eucaristía, anticipo de la mesa del último día. </a:t>
            </a:r>
            <a:endParaRPr lang="es-ES" dirty="0">
              <a:solidFill>
                <a:schemeClr val="tx1"/>
              </a:solidFill>
            </a:endParaRPr>
          </a:p>
          <a:p>
            <a:endParaRPr lang="es-ES" dirty="0"/>
          </a:p>
        </p:txBody>
      </p:sp>
    </p:spTree>
    <p:extLst>
      <p:ext uri="{BB962C8B-B14F-4D97-AF65-F5344CB8AC3E}">
        <p14:creationId xmlns:p14="http://schemas.microsoft.com/office/powerpoint/2010/main" val="1146913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83411" y="1301007"/>
            <a:ext cx="9394166" cy="923330"/>
          </a:xfrm>
          <a:prstGeom prst="rect">
            <a:avLst/>
          </a:prstGeom>
        </p:spPr>
        <p:txBody>
          <a:bodyPr wrap="square">
            <a:spAutoFit/>
          </a:bodyPr>
          <a:lstStyle/>
          <a:p>
            <a:pPr algn="just"/>
            <a:r>
              <a:rPr lang="es-ES" dirty="0"/>
              <a:t>E</a:t>
            </a:r>
            <a:r>
              <a:rPr lang="es-ES" dirty="0" smtClean="0"/>
              <a:t>n </a:t>
            </a:r>
            <a:r>
              <a:rPr lang="es-ES" dirty="0"/>
              <a:t>la Mesa de la eucaristía nos encontramos con Cristo, el Señor, con su Iglesia, con su Reino y con su Camino a través de su Palabra, de su Cuerpo y Sangre, del Pueblo allí congregado y del encargo de su Misión hasta que Él vuelva.</a:t>
            </a:r>
            <a:endParaRPr lang="es-ES" dirty="0"/>
          </a:p>
        </p:txBody>
      </p:sp>
    </p:spTree>
    <p:extLst>
      <p:ext uri="{BB962C8B-B14F-4D97-AF65-F5344CB8AC3E}">
        <p14:creationId xmlns:p14="http://schemas.microsoft.com/office/powerpoint/2010/main" val="14157115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C4BA0E48-18E2-294B-BD0D-F3FF3EEA289A}"/>
              </a:ext>
            </a:extLst>
          </p:cNvPr>
          <p:cNvSpPr txBox="1"/>
          <p:nvPr/>
        </p:nvSpPr>
        <p:spPr>
          <a:xfrm>
            <a:off x="1215958" y="1352145"/>
            <a:ext cx="9377464" cy="1477328"/>
          </a:xfrm>
          <a:prstGeom prst="rect">
            <a:avLst/>
          </a:prstGeom>
          <a:noFill/>
        </p:spPr>
        <p:txBody>
          <a:bodyPr wrap="square" rtlCol="0">
            <a:spAutoFit/>
          </a:bodyPr>
          <a:lstStyle/>
          <a:p>
            <a:pPr algn="just"/>
            <a:r>
              <a:rPr lang="es-ES" dirty="0"/>
              <a:t>La participación en la mesa del Señor es anticipo “del banquete de las bodas del Cordero” (</a:t>
            </a:r>
            <a:r>
              <a:rPr lang="es-ES" dirty="0" err="1"/>
              <a:t>Ap</a:t>
            </a:r>
            <a:r>
              <a:rPr lang="es-ES" dirty="0"/>
              <a:t> 19,9). Así el domingo es también el “día de la esperanza”. Por ello, no se puede celebrar la eucaristía al margen de las esperanzas y angustias de los hombres, del lugar y del tiempo concreto en el que viven los creyentes que caminan hacia la Mesa del último día. </a:t>
            </a:r>
          </a:p>
        </p:txBody>
      </p:sp>
    </p:spTree>
    <p:extLst>
      <p:ext uri="{BB962C8B-B14F-4D97-AF65-F5344CB8AC3E}">
        <p14:creationId xmlns:p14="http://schemas.microsoft.com/office/powerpoint/2010/main" val="21442242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xmlns="" id="{A4C403D6-5404-4B4A-A24A-6E4DAA58EE18}"/>
              </a:ext>
            </a:extLst>
          </p:cNvPr>
          <p:cNvSpPr>
            <a:spLocks noGrp="1"/>
          </p:cNvSpPr>
          <p:nvPr>
            <p:ph type="body" idx="1"/>
          </p:nvPr>
        </p:nvSpPr>
        <p:spPr>
          <a:xfrm>
            <a:off x="1952622" y="2714017"/>
            <a:ext cx="8825659" cy="2894581"/>
          </a:xfrm>
        </p:spPr>
        <p:txBody>
          <a:bodyPr>
            <a:normAutofit/>
          </a:bodyPr>
          <a:lstStyle/>
          <a:p>
            <a:pPr algn="ctr"/>
            <a:r>
              <a:rPr lang="es-ES" i="1" dirty="0"/>
              <a:t>Concha Llorente, Inés Cruz, Tomás González, José Vicente Gómez y José Agustín Sastre</a:t>
            </a:r>
            <a:endParaRPr lang="es-ES" dirty="0"/>
          </a:p>
          <a:p>
            <a:pPr algn="ctr"/>
            <a:r>
              <a:rPr lang="es-ES" b="1" i="1" dirty="0"/>
              <a:t>COMISIÓN PARA LA APLICACIÓN DE LA ASAMBLEA SOBRE EL DOMINGO. Curso 2018-2019</a:t>
            </a:r>
            <a:endParaRPr lang="es-ES" b="1" dirty="0"/>
          </a:p>
          <a:p>
            <a:pPr algn="ctr"/>
            <a:r>
              <a:rPr lang="es-ES" b="1" i="1" dirty="0"/>
              <a:t>Diócesis de Salamanca</a:t>
            </a:r>
            <a:endParaRPr lang="es-ES" b="1" dirty="0"/>
          </a:p>
          <a:p>
            <a:endParaRPr lang="es-ES" dirty="0"/>
          </a:p>
        </p:txBody>
      </p:sp>
    </p:spTree>
    <p:extLst>
      <p:ext uri="{BB962C8B-B14F-4D97-AF65-F5344CB8AC3E}">
        <p14:creationId xmlns:p14="http://schemas.microsoft.com/office/powerpoint/2010/main" val="2725486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98762" y="1500845"/>
            <a:ext cx="8787441" cy="646331"/>
          </a:xfrm>
          <a:prstGeom prst="rect">
            <a:avLst/>
          </a:prstGeom>
        </p:spPr>
        <p:txBody>
          <a:bodyPr wrap="square">
            <a:spAutoFit/>
          </a:bodyPr>
          <a:lstStyle/>
          <a:p>
            <a:r>
              <a:rPr lang="es-ES" dirty="0"/>
              <a:t>Por eso, vivir el domingo, el Día del Señor, tiene como centro la celebración de la Eucaristía. Ambas cosas son inseparables.  </a:t>
            </a:r>
            <a:endParaRPr lang="es-ES" dirty="0"/>
          </a:p>
        </p:txBody>
      </p:sp>
    </p:spTree>
    <p:extLst>
      <p:ext uri="{BB962C8B-B14F-4D97-AF65-F5344CB8AC3E}">
        <p14:creationId xmlns:p14="http://schemas.microsoft.com/office/powerpoint/2010/main" val="204342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35413" y="1138136"/>
            <a:ext cx="9377464" cy="2585323"/>
          </a:xfrm>
          <a:prstGeom prst="rect">
            <a:avLst/>
          </a:prstGeom>
          <a:noFill/>
        </p:spPr>
        <p:txBody>
          <a:bodyPr wrap="square" rtlCol="0">
            <a:spAutoFit/>
          </a:bodyPr>
          <a:lstStyle/>
          <a:p>
            <a:pPr algn="just"/>
            <a:r>
              <a:rPr lang="es-ES" dirty="0"/>
              <a:t>«En </a:t>
            </a:r>
            <a:r>
              <a:rPr lang="es-ES" dirty="0" err="1"/>
              <a:t>Abitina</a:t>
            </a:r>
            <a:r>
              <a:rPr lang="es-ES" dirty="0"/>
              <a:t>, pequeña localidad de la actual Túnez, 49 cristianos fueron sorprendidos un domingo mientras, reunidos en la casa de Octavio Félix, celebraban la Eucaristía desafiando así las prohibiciones imperiales. Tras ser arrestados fueron llevados a Cartago para ser interrogados por el procónsul </a:t>
            </a:r>
            <a:r>
              <a:rPr lang="es-ES" dirty="0" err="1"/>
              <a:t>Anulino</a:t>
            </a:r>
            <a:r>
              <a:rPr lang="es-ES" dirty="0"/>
              <a:t>. Fue significativa, entre otras, la respuesta que un cierto Emérito dio al procónsul que le preguntaba por qué habían transgredido la severa orden del emperador. Respondió: “</a:t>
            </a:r>
            <a:r>
              <a:rPr lang="es-ES" i="1" dirty="0"/>
              <a:t>Sine dominico non </a:t>
            </a:r>
            <a:r>
              <a:rPr lang="es-ES" i="1" dirty="0" err="1"/>
              <a:t>possumus</a:t>
            </a:r>
            <a:r>
              <a:rPr lang="es-ES" i="1" dirty="0"/>
              <a:t>"</a:t>
            </a:r>
            <a:r>
              <a:rPr lang="es-ES" dirty="0"/>
              <a:t>; es decir, sin reunirnos en asamblea el domingo para celebrar la Eucaristía no podemos vivir. Nos faltarían las fuerzas para afrontar las dificultades diarias y no sucumbir ». </a:t>
            </a:r>
          </a:p>
        </p:txBody>
      </p:sp>
    </p:spTree>
    <p:extLst>
      <p:ext uri="{BB962C8B-B14F-4D97-AF65-F5344CB8AC3E}">
        <p14:creationId xmlns:p14="http://schemas.microsoft.com/office/powerpoint/2010/main" val="2666234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350F8FA-CA9B-6F46-BEE6-F4B87B62E36E}"/>
              </a:ext>
            </a:extLst>
          </p:cNvPr>
          <p:cNvSpPr>
            <a:spLocks noGrp="1"/>
          </p:cNvSpPr>
          <p:nvPr>
            <p:ph type="title"/>
          </p:nvPr>
        </p:nvSpPr>
        <p:spPr>
          <a:xfrm>
            <a:off x="461285" y="968283"/>
            <a:ext cx="11046536" cy="3010329"/>
          </a:xfrm>
        </p:spPr>
        <p:txBody>
          <a:bodyPr/>
          <a:lstStyle/>
          <a:p>
            <a:pPr algn="just"/>
            <a:r>
              <a:rPr lang="es-ES" b="1" dirty="0"/>
              <a:t/>
            </a:r>
            <a:br>
              <a:rPr lang="es-ES" b="1" dirty="0"/>
            </a:br>
            <a:r>
              <a:rPr lang="es-ES" b="1" dirty="0"/>
              <a:t>I. Una mirada al momento cultural y social por el que pasamos: </a:t>
            </a:r>
            <a:r>
              <a:rPr lang="es-ES" b="1" i="1" dirty="0"/>
              <a:t>“¿De qué conversáis por el camino?”</a:t>
            </a:r>
            <a:endParaRPr lang="es-ES" i="1" dirty="0"/>
          </a:p>
        </p:txBody>
      </p:sp>
    </p:spTree>
    <p:extLst>
      <p:ext uri="{BB962C8B-B14F-4D97-AF65-F5344CB8AC3E}">
        <p14:creationId xmlns:p14="http://schemas.microsoft.com/office/powerpoint/2010/main" val="336887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67309FA5-2420-7345-A93C-018A6650356B}"/>
              </a:ext>
            </a:extLst>
          </p:cNvPr>
          <p:cNvSpPr txBox="1"/>
          <p:nvPr/>
        </p:nvSpPr>
        <p:spPr>
          <a:xfrm>
            <a:off x="1235413" y="1138136"/>
            <a:ext cx="9377464" cy="923330"/>
          </a:xfrm>
          <a:prstGeom prst="rect">
            <a:avLst/>
          </a:prstGeom>
          <a:noFill/>
        </p:spPr>
        <p:txBody>
          <a:bodyPr wrap="square" rtlCol="0">
            <a:spAutoFit/>
          </a:bodyPr>
          <a:lstStyle/>
          <a:p>
            <a:pPr algn="just"/>
            <a:r>
              <a:rPr lang="es-ES" dirty="0"/>
              <a:t>Dirijamos una mirada provisional y breve al momento en el que reflexionamos sobre la situación actual del domingo y la eucaristía dominical. Son unas pinceladas que hemos de completar entre todos. </a:t>
            </a:r>
          </a:p>
        </p:txBody>
      </p:sp>
    </p:spTree>
    <p:extLst>
      <p:ext uri="{BB962C8B-B14F-4D97-AF65-F5344CB8AC3E}">
        <p14:creationId xmlns:p14="http://schemas.microsoft.com/office/powerpoint/2010/main" val="2180321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617</TotalTime>
  <Words>2416</Words>
  <Application>Microsoft Office PowerPoint</Application>
  <PresentationFormat>Personalizado</PresentationFormat>
  <Paragraphs>58</Paragraphs>
  <Slides>51</Slides>
  <Notes>0</Notes>
  <HiddenSlides>0</HiddenSlides>
  <MMClips>0</MMClips>
  <ScaleCrop>false</ScaleCrop>
  <HeadingPairs>
    <vt:vector size="4" baseType="variant">
      <vt:variant>
        <vt:lpstr>Tema</vt:lpstr>
      </vt:variant>
      <vt:variant>
        <vt:i4>1</vt:i4>
      </vt:variant>
      <vt:variant>
        <vt:lpstr>Títulos de diapositiva</vt:lpstr>
      </vt:variant>
      <vt:variant>
        <vt:i4>51</vt:i4>
      </vt:variant>
    </vt:vector>
  </HeadingPairs>
  <TitlesOfParts>
    <vt:vector size="52" baseType="lpstr">
      <vt:lpstr>Ion</vt:lpstr>
      <vt:lpstr>EL DÍA DEL SEÑOR Y LA EUCARISTÍA  </vt:lpstr>
      <vt:lpstr>Presentación de PowerPoint</vt:lpstr>
      <vt:lpstr>  0. “Sin el domingo no podemos vivir”</vt:lpstr>
      <vt:lpstr>   </vt:lpstr>
      <vt:lpstr>Presentación de PowerPoint</vt:lpstr>
      <vt:lpstr>Presentación de PowerPoint</vt:lpstr>
      <vt:lpstr>Presentación de PowerPoint</vt:lpstr>
      <vt:lpstr> I. Una mirada al momento cultural y social por el que pasamos: “¿De qué conversáis por el camino?”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Sin embargo debemos destacar también aspectos positivos: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DÍA DEL SEÑOR Y LA EUCARISTÍA.</dc:title>
  <dc:creator>Microsoft Office User</dc:creator>
  <cp:lastModifiedBy>Usuario de Windows</cp:lastModifiedBy>
  <cp:revision>49</cp:revision>
  <dcterms:created xsi:type="dcterms:W3CDTF">2018-09-17T07:41:05Z</dcterms:created>
  <dcterms:modified xsi:type="dcterms:W3CDTF">2018-09-25T07:47:36Z</dcterms:modified>
</cp:coreProperties>
</file>